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0"/>
  </p:notesMasterIdLst>
  <p:sldIdLst>
    <p:sldId id="256" r:id="rId2"/>
    <p:sldId id="860" r:id="rId3"/>
    <p:sldId id="921" r:id="rId4"/>
    <p:sldId id="779" r:id="rId5"/>
    <p:sldId id="987" r:id="rId6"/>
    <p:sldId id="988" r:id="rId7"/>
    <p:sldId id="986" r:id="rId8"/>
    <p:sldId id="821" r:id="rId9"/>
    <p:sldId id="980" r:id="rId10"/>
    <p:sldId id="981" r:id="rId11"/>
    <p:sldId id="461" r:id="rId12"/>
    <p:sldId id="402" r:id="rId13"/>
    <p:sldId id="395" r:id="rId14"/>
    <p:sldId id="928" r:id="rId15"/>
    <p:sldId id="989" r:id="rId16"/>
    <p:sldId id="272" r:id="rId17"/>
    <p:sldId id="929" r:id="rId18"/>
    <p:sldId id="991" r:id="rId19"/>
    <p:sldId id="990" r:id="rId20"/>
    <p:sldId id="949" r:id="rId21"/>
    <p:sldId id="930" r:id="rId22"/>
    <p:sldId id="438" r:id="rId23"/>
    <p:sldId id="463" r:id="rId24"/>
    <p:sldId id="453" r:id="rId25"/>
    <p:sldId id="290" r:id="rId26"/>
    <p:sldId id="920" r:id="rId27"/>
    <p:sldId id="931" r:id="rId28"/>
    <p:sldId id="932" r:id="rId29"/>
    <p:sldId id="933" r:id="rId30"/>
    <p:sldId id="934" r:id="rId31"/>
    <p:sldId id="445" r:id="rId32"/>
    <p:sldId id="446" r:id="rId33"/>
    <p:sldId id="935" r:id="rId34"/>
    <p:sldId id="936" r:id="rId35"/>
    <p:sldId id="478" r:id="rId36"/>
    <p:sldId id="992" r:id="rId37"/>
    <p:sldId id="996" r:id="rId38"/>
    <p:sldId id="939" r:id="rId39"/>
    <p:sldId id="923" r:id="rId40"/>
    <p:sldId id="937" r:id="rId41"/>
    <p:sldId id="997" r:id="rId42"/>
    <p:sldId id="978" r:id="rId43"/>
    <p:sldId id="979" r:id="rId44"/>
    <p:sldId id="998" r:id="rId45"/>
    <p:sldId id="479" r:id="rId46"/>
    <p:sldId id="977" r:id="rId47"/>
    <p:sldId id="464" r:id="rId48"/>
    <p:sldId id="755" r:id="rId49"/>
    <p:sldId id="985" r:id="rId50"/>
    <p:sldId id="828" r:id="rId51"/>
    <p:sldId id="983" r:id="rId52"/>
    <p:sldId id="993" r:id="rId53"/>
    <p:sldId id="994" r:id="rId54"/>
    <p:sldId id="995" r:id="rId55"/>
    <p:sldId id="984" r:id="rId56"/>
    <p:sldId id="982" r:id="rId57"/>
    <p:sldId id="460" r:id="rId58"/>
    <p:sldId id="469" r:id="rId59"/>
    <p:sldId id="468" r:id="rId60"/>
    <p:sldId id="466" r:id="rId61"/>
    <p:sldId id="940" r:id="rId62"/>
    <p:sldId id="941" r:id="rId63"/>
    <p:sldId id="943" r:id="rId64"/>
    <p:sldId id="945" r:id="rId65"/>
    <p:sldId id="946" r:id="rId66"/>
    <p:sldId id="948" r:id="rId67"/>
    <p:sldId id="472" r:id="rId68"/>
    <p:sldId id="922" r:id="rId6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860"/>
            <p14:sldId id="921"/>
            <p14:sldId id="779"/>
            <p14:sldId id="987"/>
            <p14:sldId id="988"/>
            <p14:sldId id="986"/>
            <p14:sldId id="821"/>
            <p14:sldId id="980"/>
            <p14:sldId id="981"/>
            <p14:sldId id="461"/>
            <p14:sldId id="402"/>
            <p14:sldId id="395"/>
            <p14:sldId id="928"/>
            <p14:sldId id="989"/>
            <p14:sldId id="272"/>
            <p14:sldId id="929"/>
            <p14:sldId id="991"/>
            <p14:sldId id="990"/>
            <p14:sldId id="949"/>
            <p14:sldId id="930"/>
            <p14:sldId id="438"/>
            <p14:sldId id="463"/>
            <p14:sldId id="453"/>
            <p14:sldId id="290"/>
            <p14:sldId id="920"/>
            <p14:sldId id="931"/>
            <p14:sldId id="932"/>
            <p14:sldId id="933"/>
            <p14:sldId id="934"/>
            <p14:sldId id="445"/>
            <p14:sldId id="446"/>
            <p14:sldId id="935"/>
            <p14:sldId id="936"/>
            <p14:sldId id="478"/>
            <p14:sldId id="992"/>
            <p14:sldId id="996"/>
            <p14:sldId id="939"/>
            <p14:sldId id="923"/>
            <p14:sldId id="937"/>
            <p14:sldId id="997"/>
            <p14:sldId id="978"/>
            <p14:sldId id="979"/>
            <p14:sldId id="998"/>
            <p14:sldId id="479"/>
            <p14:sldId id="977"/>
            <p14:sldId id="464"/>
            <p14:sldId id="755"/>
            <p14:sldId id="985"/>
            <p14:sldId id="828"/>
            <p14:sldId id="983"/>
            <p14:sldId id="993"/>
            <p14:sldId id="994"/>
            <p14:sldId id="995"/>
            <p14:sldId id="984"/>
            <p14:sldId id="982"/>
            <p14:sldId id="460"/>
            <p14:sldId id="469"/>
            <p14:sldId id="468"/>
            <p14:sldId id="466"/>
            <p14:sldId id="940"/>
            <p14:sldId id="941"/>
            <p14:sldId id="943"/>
            <p14:sldId id="945"/>
            <p14:sldId id="946"/>
            <p14:sldId id="948"/>
            <p14:sldId id="472"/>
            <p14:sldId id="9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36544F"/>
    <a:srgbClr val="FB8E20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88"/>
    <p:restoredTop sz="96911" autoAdjust="0"/>
  </p:normalViewPr>
  <p:slideViewPr>
    <p:cSldViewPr snapToGrid="0" snapToObjects="1">
      <p:cViewPr varScale="1">
        <p:scale>
          <a:sx n="223" d="100"/>
          <a:sy n="223" d="100"/>
        </p:scale>
        <p:origin x="2664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3.png>
</file>

<file path=ppt/media/image24.tiff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01.12.19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54492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441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575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9595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4756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39660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2654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...dieser</a:t>
            </a:r>
            <a:r>
              <a:rPr lang="de-DE" baseline="0" dirty="0"/>
              <a:t> Aufruf führt dazu, dass die </a:t>
            </a:r>
            <a:r>
              <a:rPr lang="de-DE" baseline="0" dirty="0" err="1"/>
              <a:t>render</a:t>
            </a:r>
            <a:r>
              <a:rPr lang="de-DE" baseline="0" dirty="0"/>
              <a:t>-Methode von </a:t>
            </a:r>
            <a:r>
              <a:rPr lang="de-DE" baseline="0" dirty="0" err="1"/>
              <a:t>React</a:t>
            </a:r>
            <a:r>
              <a:rPr lang="de-DE" baseline="0" dirty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17344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...dieser</a:t>
            </a:r>
            <a:r>
              <a:rPr lang="de-DE" baseline="0" dirty="0"/>
              <a:t> Aufruf führt dazu, dass die </a:t>
            </a:r>
            <a:r>
              <a:rPr lang="de-DE" baseline="0" dirty="0" err="1"/>
              <a:t>render</a:t>
            </a:r>
            <a:r>
              <a:rPr lang="de-DE" baseline="0" dirty="0"/>
              <a:t>-Methode von </a:t>
            </a:r>
            <a:r>
              <a:rPr lang="de-DE" baseline="0" dirty="0" err="1"/>
              <a:t>React</a:t>
            </a:r>
            <a:r>
              <a:rPr lang="de-DE" baseline="0" dirty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4324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...dieser</a:t>
            </a:r>
            <a:r>
              <a:rPr lang="de-DE" baseline="0" dirty="0"/>
              <a:t> Aufruf führt dazu, dass die </a:t>
            </a:r>
            <a:r>
              <a:rPr lang="de-DE" baseline="0" dirty="0" err="1"/>
              <a:t>render</a:t>
            </a:r>
            <a:r>
              <a:rPr lang="de-DE" baseline="0" dirty="0"/>
              <a:t>-Methode von </a:t>
            </a:r>
            <a:r>
              <a:rPr lang="de-DE" baseline="0" dirty="0" err="1"/>
              <a:t>React</a:t>
            </a:r>
            <a:r>
              <a:rPr lang="de-DE" baseline="0" dirty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341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9462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687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4200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88327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01118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35570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8847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377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43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6061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81729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641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2694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657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7227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8"/>
          <a:stretch/>
        </p:blipFill>
        <p:spPr>
          <a:xfrm>
            <a:off x="0" y="1"/>
            <a:ext cx="9894838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7126" y="-4714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2270681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ConceptPeople</a:t>
            </a:r>
            <a:r>
              <a:rPr lang="de-DE" sz="1400" spc="80" dirty="0">
                <a:solidFill>
                  <a:srgbClr val="D4EBE9"/>
                </a:solidFill>
              </a:rPr>
              <a:t> Hamburg | Dezember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5357092"/>
            <a:ext cx="44611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conceptpeople-react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970620"/>
            <a:ext cx="5100525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Single-Page-Anwendungen mit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3" y="4707150"/>
            <a:ext cx="4461108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praktische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Einführung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/>
              <a:t>- Stabilität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C31ADB-488E-F14A-A120-332729FAD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5094" y="1130808"/>
            <a:ext cx="65913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176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Beispiel: Die </a:t>
            </a:r>
            <a:r>
              <a:rPr lang="de-DE" spc="100" dirty="0" err="1"/>
              <a:t>Greeting</a:t>
            </a:r>
            <a:r>
              <a:rPr lang="de-DE" spc="100" dirty="0"/>
              <a:t> App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10" y="1228436"/>
            <a:ext cx="7454379" cy="432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285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05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5176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4534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Greeting</a:t>
            </a:r>
            <a:r>
              <a:rPr lang="de-DE" dirty="0"/>
              <a:t> App: Komponenten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F2CDC7-5DC4-0642-BE8C-ECA763D7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35" y="622934"/>
            <a:ext cx="8133930" cy="476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4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726797" y="2943698"/>
            <a:ext cx="6452408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praktisch</a:t>
            </a:r>
          </a:p>
        </p:txBody>
      </p:sp>
    </p:spTree>
    <p:extLst>
      <p:ext uri="{BB962C8B-B14F-4D97-AF65-F5344CB8AC3E}">
        <p14:creationId xmlns:p14="http://schemas.microsoft.com/office/powerpoint/2010/main" val="304260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1338696" y="2493839"/>
            <a:ext cx="4018486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JavaScript-Funktionen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154874" y="3193849"/>
            <a:ext cx="2567031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>
            <a:cxnSpLocks/>
          </p:cNvCxnSpPr>
          <p:nvPr/>
        </p:nvCxnSpPr>
        <p:spPr>
          <a:xfrm flipH="1" flipV="1">
            <a:off x="3438389" y="2782366"/>
            <a:ext cx="2" cy="393245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9291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3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11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&lt;/div&gt;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2716353" y="440376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UI in JavaScript ("JSX") 😱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594118" y="4345944"/>
            <a:ext cx="264379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3817909" y="3821669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9817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4721919" y="2479339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4572161" y="3211725"/>
            <a:ext cx="230277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5944883" y="2709134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77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2559752"/>
            <a:ext cx="990599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242324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578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03155" y="603011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</a:p>
        </p:txBody>
      </p:sp>
      <p:sp>
        <p:nvSpPr>
          <p:cNvPr id="6" name="Rechteck 5"/>
          <p:cNvSpPr/>
          <p:nvPr/>
        </p:nvSpPr>
        <p:spPr>
          <a:xfrm>
            <a:off x="2154875" y="3195802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154875" y="6016331"/>
            <a:ext cx="6014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={3} total={11}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31958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088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werden zu Applikationen aggregiert</a:t>
            </a:r>
          </a:p>
        </p:txBody>
      </p:sp>
      <p:sp>
        <p:nvSpPr>
          <p:cNvPr id="4" name="Rechteck 3"/>
          <p:cNvSpPr/>
          <p:nvPr/>
        </p:nvSpPr>
        <p:spPr>
          <a:xfrm>
            <a:off x="2163651" y="1230825"/>
            <a:ext cx="6465194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b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	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="Main"&gt;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="Title"&gt;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GreetingController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</a:t>
            </a:r>
          </a:p>
          <a:p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103155" y="22814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7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 einbinden</a:t>
            </a:r>
          </a:p>
        </p:txBody>
      </p:sp>
      <p:sp>
        <p:nvSpPr>
          <p:cNvPr id="4" name="Rechteck 3"/>
          <p:cNvSpPr/>
          <p:nvPr/>
        </p:nvSpPr>
        <p:spPr>
          <a:xfrm>
            <a:off x="2987406" y="1183675"/>
            <a:ext cx="6147787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&gt;. . .&lt;/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&lt;div </a:t>
            </a:r>
            <a:r>
              <a:rPr lang="de-DE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id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root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"&gt;&lt;/div&gt;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index.js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  <p:sp>
        <p:nvSpPr>
          <p:cNvPr id="7" name="Rechteck 6"/>
          <p:cNvSpPr/>
          <p:nvPr/>
        </p:nvSpPr>
        <p:spPr>
          <a:xfrm>
            <a:off x="103155" y="1183675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2987406" y="4068543"/>
            <a:ext cx="6147787" cy="24929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-dom';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'./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ReactDOM.render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&lt;App /&gt;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document.getElementById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root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')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4068543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3069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06333" y="2943698"/>
            <a:ext cx="6093335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925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Arbeiten mit veränderlichen Daten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416361" y="2340654"/>
            <a:ext cx="30732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Model </a:t>
            </a:r>
            <a:r>
              <a:rPr lang="de-DE" sz="4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a.k.a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089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GreetingDetail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831405" y="194148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0164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/>
              <a:t>Hooks: </a:t>
            </a:r>
            <a:r>
              <a:rPr lang="de-DE" sz="2000" b="0" dirty="0">
                <a:solidFill>
                  <a:srgbClr val="36544F"/>
                </a:solidFill>
              </a:rPr>
              <a:t>Neue React API seit Anfang 2019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Zugriff auf Zustand, Lebenszyklus etc. aus Funktionskomponenten</a:t>
            </a:r>
          </a:p>
          <a:p>
            <a:pPr marL="0" indent="0">
              <a:buNone/>
            </a:pPr>
            <a:endParaRPr lang="de-DE" sz="2000" dirty="0"/>
          </a:p>
          <a:p>
            <a:pPr marL="0" indent="0">
              <a:buNone/>
            </a:pPr>
            <a:r>
              <a:rPr lang="de-DE" sz="2000" dirty="0"/>
              <a:t>Hooks sind reguläre Funktionen, aber...</a:t>
            </a:r>
          </a:p>
          <a:p>
            <a:pPr lvl="1"/>
            <a:r>
              <a:rPr lang="de-DE" sz="2000" b="1" dirty="0"/>
              <a:t>nur in </a:t>
            </a:r>
            <a:r>
              <a:rPr lang="de-DE" sz="2000" dirty="0"/>
              <a:t>Funktionskomponenten (oder anderen Hooks) erlaubt</a:t>
            </a:r>
          </a:p>
          <a:p>
            <a:pPr lvl="1"/>
            <a:r>
              <a:rPr lang="de-DE" sz="2000" b="1" dirty="0"/>
              <a:t>müssen</a:t>
            </a:r>
            <a:r>
              <a:rPr lang="de-DE" sz="2000" b="0" dirty="0"/>
              <a:t> auf Top-Level-</a:t>
            </a:r>
            <a:r>
              <a:rPr lang="de-DE" sz="2000" dirty="0"/>
              <a:t>Ebene stehen (nicht in Schleife, </a:t>
            </a:r>
            <a:r>
              <a:rPr lang="de-DE" sz="2000" dirty="0" err="1"/>
              <a:t>if</a:t>
            </a:r>
            <a:r>
              <a:rPr lang="de-DE" sz="2000" dirty="0"/>
              <a:t>, ...)</a:t>
            </a:r>
            <a:endParaRPr lang="de-DE" sz="2000" b="0" dirty="0"/>
          </a:p>
          <a:p>
            <a:pPr lvl="1"/>
            <a:r>
              <a:rPr lang="de-DE" sz="2000" b="1" dirty="0"/>
              <a:t>müssen</a:t>
            </a:r>
            <a:r>
              <a:rPr lang="de-DE" sz="2000" b="0" dirty="0"/>
              <a:t> mit "</a:t>
            </a:r>
            <a:r>
              <a:rPr lang="de-DE" sz="2000" b="0" dirty="0" err="1"/>
              <a:t>use</a:t>
            </a:r>
            <a:r>
              <a:rPr lang="de-DE" sz="2000" b="0" dirty="0"/>
              <a:t>" benannt </a:t>
            </a:r>
            <a:r>
              <a:rPr lang="de-DE" sz="2000" dirty="0"/>
              <a:t>werden</a:t>
            </a:r>
            <a:endParaRPr lang="de-DE" sz="2000" b="0" dirty="0"/>
          </a:p>
        </p:txBody>
      </p:sp>
    </p:spTree>
    <p:extLst>
      <p:ext uri="{BB962C8B-B14F-4D97-AF65-F5344CB8AC3E}">
        <p14:creationId xmlns:p14="http://schemas.microsoft.com/office/powerpoint/2010/main" val="24777660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1A103-A630-834A-BA6E-8BB93A322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(State in React)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Es gibt kein zwei-Wege-</a:t>
            </a:r>
            <a:r>
              <a:rPr lang="de-DE" sz="2000" b="0" dirty="0" err="1">
                <a:solidFill>
                  <a:srgbClr val="36544F"/>
                </a:solidFill>
              </a:rPr>
              <a:t>Databinding</a:t>
            </a: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14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Hook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"-Funktion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534BCEA-9378-2246-9FB2-8FD6686C5FEE}"/>
              </a:ext>
            </a:extLst>
          </p:cNvPr>
          <p:cNvGrpSpPr/>
          <p:nvPr/>
        </p:nvGrpSpPr>
        <p:grpSpPr>
          <a:xfrm>
            <a:off x="7101352" y="2812889"/>
            <a:ext cx="2923023" cy="728642"/>
            <a:chOff x="4193897" y="8292032"/>
            <a:chExt cx="2923023" cy="728642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3ECA697-96EB-054C-94F9-4A5BCCE2D679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F509AA4B-3948-4E45-863D-7FDFF7758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1C01C9FC-F4D5-9744-BF60-F7F42B1B2694}"/>
              </a:ext>
            </a:extLst>
          </p:cNvPr>
          <p:cNvGrpSpPr/>
          <p:nvPr/>
        </p:nvGrpSpPr>
        <p:grpSpPr>
          <a:xfrm>
            <a:off x="3968693" y="2833673"/>
            <a:ext cx="2923023" cy="715942"/>
            <a:chOff x="4193897" y="8292032"/>
            <a:chExt cx="2923023" cy="715942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689271D-237B-D140-BB9F-0AEFCCBA596F}"/>
                </a:ext>
              </a:extLst>
            </p:cNvPr>
            <p:cNvSpPr/>
            <p:nvPr/>
          </p:nvSpPr>
          <p:spPr>
            <a:xfrm>
              <a:off x="4193897" y="87001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  <a:endPara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8FC15B55-42F3-BA44-8E6E-E374DA10E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F4C3248-560B-434E-B243-F506A81422CE}"/>
              </a:ext>
            </a:extLst>
          </p:cNvPr>
          <p:cNvGrpSpPr/>
          <p:nvPr/>
        </p:nvGrpSpPr>
        <p:grpSpPr>
          <a:xfrm>
            <a:off x="2890068" y="2824831"/>
            <a:ext cx="2923023" cy="728642"/>
            <a:chOff x="4193897" y="8292032"/>
            <a:chExt cx="2923023" cy="728642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22EEC40F-3939-B142-B36C-08263144C19A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43" name="Gerade Verbindung 42">
              <a:extLst>
                <a:ext uri="{FF2B5EF4-FFF2-40B4-BE49-F238E27FC236}">
                  <a16:creationId xmlns:a16="http://schemas.microsoft.com/office/drawing/2014/main" id="{2C6ADDC9-8A6F-3443-8988-541207B1C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4858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1578920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292649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reactbuch.de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" y="420867"/>
            <a:ext cx="99060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  <a:p>
            <a:pPr algn="ctr"/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Grundlagen, fortgeschrittene Techniken und Praxistipps</a:t>
            </a:r>
          </a:p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Dezember 2019</a:t>
            </a:r>
          </a:p>
          <a:p>
            <a:pPr algn="ctr"/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378F66B-F266-9946-9257-A1846B539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349" y="1912337"/>
            <a:ext cx="2607301" cy="38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12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8C8DA50-127E-194E-9066-B7ED53E4D66C}"/>
              </a:ext>
            </a:extLst>
          </p:cNvPr>
          <p:cNvCxnSpPr>
            <a:cxnSpLocks/>
          </p:cNvCxnSpPr>
          <p:nvPr/>
        </p:nvCxnSpPr>
        <p:spPr>
          <a:xfrm>
            <a:off x="6471751" y="4783809"/>
            <a:ext cx="3157919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A2FF340-61B7-414D-B47A-D1C3EE4D9CA1}"/>
              </a:ext>
            </a:extLst>
          </p:cNvPr>
          <p:cNvCxnSpPr>
            <a:cxnSpLocks/>
          </p:cNvCxnSpPr>
          <p:nvPr/>
        </p:nvCxnSpPr>
        <p:spPr>
          <a:xfrm>
            <a:off x="9629670" y="2389138"/>
            <a:ext cx="0" cy="2394671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E8E3146-4DB1-744B-B6FA-9CC5468D8D42}"/>
              </a:ext>
            </a:extLst>
          </p:cNvPr>
          <p:cNvCxnSpPr>
            <a:cxnSpLocks/>
          </p:cNvCxnSpPr>
          <p:nvPr/>
        </p:nvCxnSpPr>
        <p:spPr>
          <a:xfrm>
            <a:off x="5977467" y="2414539"/>
            <a:ext cx="3652203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hteck 19">
            <a:extLst>
              <a:ext uri="{FF2B5EF4-FFF2-40B4-BE49-F238E27FC236}">
                <a16:creationId xmlns:a16="http://schemas.microsoft.com/office/drawing/2014/main" id="{C85B2026-9074-944B-8EB5-A8680606B9F3}"/>
              </a:ext>
            </a:extLst>
          </p:cNvPr>
          <p:cNvSpPr/>
          <p:nvPr/>
        </p:nvSpPr>
        <p:spPr>
          <a:xfrm>
            <a:off x="8200729" y="2226010"/>
            <a:ext cx="1159860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20B67DF4-AD3C-2448-BBFA-58DAC4E1F6A6}"/>
              </a:ext>
            </a:extLst>
          </p:cNvPr>
          <p:cNvCxnSpPr>
            <a:cxnSpLocks/>
          </p:cNvCxnSpPr>
          <p:nvPr/>
        </p:nvCxnSpPr>
        <p:spPr>
          <a:xfrm>
            <a:off x="5811723" y="4253517"/>
            <a:ext cx="0" cy="384098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>
            <a:extLst>
              <a:ext uri="{FF2B5EF4-FFF2-40B4-BE49-F238E27FC236}">
                <a16:creationId xmlns:a16="http://schemas.microsoft.com/office/drawing/2014/main" id="{45EF810C-379F-DF49-87AD-FA5A38034172}"/>
              </a:ext>
            </a:extLst>
          </p:cNvPr>
          <p:cNvSpPr/>
          <p:nvPr/>
        </p:nvSpPr>
        <p:spPr>
          <a:xfrm>
            <a:off x="5142280" y="4637615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ändern</a:t>
            </a:r>
          </a:p>
        </p:txBody>
      </p:sp>
      <p:sp useBgFill="1">
        <p:nvSpPr>
          <p:cNvPr id="27" name="Rechteck 26">
            <a:extLst>
              <a:ext uri="{FF2B5EF4-FFF2-40B4-BE49-F238E27FC236}">
                <a16:creationId xmlns:a16="http://schemas.microsoft.com/office/drawing/2014/main" id="{AB7EEE24-AC8B-0642-9DF2-57EE15448A7A}"/>
              </a:ext>
            </a:extLst>
          </p:cNvPr>
          <p:cNvSpPr/>
          <p:nvPr/>
        </p:nvSpPr>
        <p:spPr>
          <a:xfrm>
            <a:off x="5139980" y="3184938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319BE26D-BF25-184D-88AC-BB018040A672}"/>
              </a:ext>
            </a:extLst>
          </p:cNvPr>
          <p:cNvCxnSpPr>
            <a:cxnSpLocks/>
          </p:cNvCxnSpPr>
          <p:nvPr/>
        </p:nvCxnSpPr>
        <p:spPr>
          <a:xfrm>
            <a:off x="5804545" y="3477326"/>
            <a:ext cx="0" cy="344205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7801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: Uni </a:t>
            </a:r>
            <a:r>
              <a:rPr lang="de-DE" dirty="0" err="1"/>
              <a:t>directional</a:t>
            </a:r>
            <a:r>
              <a:rPr lang="de-DE" dirty="0"/>
              <a:t> </a:t>
            </a:r>
            <a:r>
              <a:rPr lang="de-DE" dirty="0" err="1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. . .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</a:p>
        </p:txBody>
      </p:sp>
    </p:spTree>
    <p:extLst>
      <p:ext uri="{BB962C8B-B14F-4D97-AF65-F5344CB8AC3E}">
        <p14:creationId xmlns:p14="http://schemas.microsoft.com/office/powerpoint/2010/main" val="15988624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59151" y="3061147"/>
            <a:ext cx="8391822" cy="3229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const </a:t>
            </a:r>
            <a:r>
              <a:rPr lang="en-US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!(phrase &amp;&amp; name);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value={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7" name="Gruppierung 6"/>
          <p:cNvGrpSpPr/>
          <p:nvPr/>
        </p:nvGrpSpPr>
        <p:grpSpPr>
          <a:xfrm>
            <a:off x="6142054" y="1070712"/>
            <a:ext cx="3222058" cy="140552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277091" y="932092"/>
            <a:ext cx="9905999" cy="19134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Zustandsänderung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Verhindert Inkonsistenzen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"UI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5010115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15441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GreetingDetail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Input-Komponente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/schritte/1c-detail-mit-komponenten)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078032B-3775-7144-82E6-3A0985985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9600" y="2476233"/>
            <a:ext cx="4916985" cy="374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1445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11748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Virtual DOM</a:t>
            </a: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👆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Rendering hat doppelte Bedeutung!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47AF8CB-BD64-974E-BE9C-921284F54C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248769"/>
            <a:ext cx="9144000" cy="379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5741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vom Server laden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03D2E-6628-3045-9B8C-880AFA2C79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Gleiches Prinzip: geladene Daten werden in den State gesetzt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Besonderheit: React Komponenten müssen Seiteneffekt-frei sein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1249199" y="1887109"/>
            <a:ext cx="8512867" cy="5114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1.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Model (State) für geladene Daten erzeugen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[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]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(null);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2.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Leere Liste (oder Platzhalter) rendern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? :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LoadingIndicator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104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vom Server laden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03D2E-6628-3045-9B8C-880AFA2C79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Gleiches Prinzip: geladene Daten werden in den State gesetzt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Besonderheit: React Komponenten müssen Seiteneffekt-frei sein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1249199" y="1887109"/>
            <a:ext cx="8512867" cy="5114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// </a:t>
            </a:r>
            <a:r>
              <a:rPr lang="de-DE" sz="1463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1.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Model (State) für geladene Daten erzeugen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[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setGreetings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] =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React.useState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(null);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2.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Seiteneffekt registrieren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de-DE" sz="1463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 () =&gt; {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}), []);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463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3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 Liste mit Grüßen (oder Platzhalter) rendern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? : &lt;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4963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vom Server laden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D803D2E-6628-3045-9B8C-880AFA2C79E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Gleiches Prinzip: geladene Daten werden in den State gesetzt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Besonderheit: React Komponenten müssen Seiteneffekt-frei sein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9" name="Textfeld 28"/>
          <p:cNvSpPr txBox="1"/>
          <p:nvPr/>
        </p:nvSpPr>
        <p:spPr>
          <a:xfrm>
            <a:off x="1249199" y="1887109"/>
            <a:ext cx="8512867" cy="5114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// </a:t>
            </a:r>
            <a:r>
              <a:rPr lang="de-DE" sz="1463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1.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Model (State) für geladene Daten erzeugen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[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, </a:t>
            </a:r>
            <a:r>
              <a:rPr lang="de-DE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setGreetings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] =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React.useState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(null);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2.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Seiteneffekt registrieren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de-DE" sz="1463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 () =&gt;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</a:t>
            </a:r>
            <a:r>
              <a:rPr lang="mr-IN" sz="1463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mr-IN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"/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mr-IN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endParaRPr lang="de-DE" sz="1463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.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then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response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response.json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())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.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then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greetingsAsJson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=&gt;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// 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3.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Daten sind geladen =&gt; State setzen =&gt; neu rendern</a:t>
            </a:r>
            <a:r>
              <a:rPr lang="mr-IN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   </a:t>
            </a:r>
            <a:r>
              <a:rPr lang="de-DE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setGreetings</a:t>
            </a:r>
            <a:r>
              <a:rPr lang="mr-IN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greetingsAsJson</a:t>
            </a:r>
            <a:r>
              <a:rPr lang="mr-IN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  <a:endParaRPr lang="de-DE" sz="1463" b="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}), []);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463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4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 Liste mit Grüßen (oder Platzhalter) rendern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? : &lt;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04096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E7E0E3-E495-D048-8498-FDCC6AD3A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Von der Komponente zur Anwendung</a:t>
            </a:r>
          </a:p>
        </p:txBody>
      </p:sp>
    </p:spTree>
    <p:extLst>
      <p:ext uri="{BB962C8B-B14F-4D97-AF65-F5344CB8AC3E}">
        <p14:creationId xmlns:p14="http://schemas.microsoft.com/office/powerpoint/2010/main" val="23641099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Komponentenhierarchien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Komponenten werden in Hierarchien aggregiert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DF9DF24-690C-B842-9EED-A67AD0B60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701" y="2099310"/>
            <a:ext cx="7190597" cy="364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135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 (?)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4503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Komponentenhierarchien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Kommunikation per Callback-Funktionen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4F6780E-7B82-DB49-B1AA-A1A4C6E4F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699" y="2099308"/>
            <a:ext cx="7190797" cy="333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636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Komponentenhierarchien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Kommunikation per Callback-Funktionen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Über Callback-Funktion können Daten nach oben gereicht werden</a:t>
            </a:r>
            <a:endParaRPr lang="de-DE" sz="3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3B8E8F5-AACD-1F4C-9C21-1AE142B68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699" y="2099309"/>
            <a:ext cx="7915343" cy="333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4577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Kommunikation per Callback-Funktion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33751" y="1206947"/>
            <a:ext cx="8391822" cy="3229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en-US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</a:rPr>
              <a:t>onSave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 [ 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const [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&lt;input value={phrase} ...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  ...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&lt;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button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onClick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() =&gt; </a:t>
            </a:r>
            <a:r>
              <a:rPr lang="de-DE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</a:rPr>
              <a:t>onSave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600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)&gt;Save&lt;/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button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&gt;</a:t>
            </a: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2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Kommunikation per Callback-Funktion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33751" y="1206947"/>
            <a:ext cx="8391822" cy="35251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GreetingDetail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({</a:t>
            </a:r>
            <a:r>
              <a:rPr lang="en-US" sz="1600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onSave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const [ </a:t>
            </a:r>
            <a:r>
              <a:rPr lang="en-US" sz="1600" dirty="0">
                <a:solidFill>
                  <a:srgbClr val="1778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const [ </a:t>
            </a:r>
            <a:r>
              <a:rPr lang="en-US" sz="1600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&lt;input value={</a:t>
            </a:r>
            <a:r>
              <a:rPr lang="en-US" sz="1600" dirty="0">
                <a:solidFill>
                  <a:srgbClr val="1778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 ...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600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  ... /&gt;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&lt;</a:t>
            </a:r>
            <a:r>
              <a:rPr lang="de-DE" sz="1600" b="1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button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onClick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={() =&gt; </a:t>
            </a:r>
            <a:r>
              <a:rPr lang="de-DE" sz="1600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onSave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de-DE" sz="16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})&gt;Save&lt;/</a:t>
            </a:r>
            <a:r>
              <a:rPr lang="de-DE" sz="1600" b="1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button</a:t>
            </a:r>
            <a:r>
              <a:rPr lang="de-DE" sz="1600" b="1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&gt;</a:t>
            </a:r>
            <a:endParaRPr lang="en-US" sz="1600" b="1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0192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Kommunikation per Callback-Funktion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33751" y="1206947"/>
            <a:ext cx="8391822" cy="44115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GreetingController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setGreetings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(...);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view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setView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("DETAIL");  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function </a:t>
            </a:r>
            <a:r>
              <a:rPr lang="en-US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" charset="0"/>
              </a:rPr>
              <a:t>onNewGreeting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phrase, 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setGreetings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(...);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6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setView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("MASTER");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view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"DETAIL" ?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&lt;</a:t>
            </a:r>
            <a:r>
              <a:rPr lang="en-US" sz="16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GreetingDetail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00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onSave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onNewGreeting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: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&lt;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greetings={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        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onAdd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={() =&gt; </a:t>
            </a:r>
            <a:r>
              <a:rPr lang="en-US" sz="16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setView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("DETAIL")}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84017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Routing und </a:t>
            </a:r>
            <a:r>
              <a:rPr lang="de-DE" dirty="0" err="1"/>
              <a:t>Deep</a:t>
            </a:r>
            <a:r>
              <a:rPr lang="de-DE" dirty="0"/>
              <a:t> Links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React hat keinen eigenen Router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De-facto-Standard: React Router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511402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&lt;div&gt;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&lt;h1&gt;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GreetingDisplayPage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/&gt;&lt;/Route&gt;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exact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="/"&gt;       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               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  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54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Testen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Testen einer Komponente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Testen ohne Browser möglich,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headless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CI-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F13C594-64A4-EB4F-9D2E-C319533B85B5}"/>
              </a:ext>
            </a:extLst>
          </p:cNvPr>
          <p:cNvSpPr/>
          <p:nvPr/>
        </p:nvSpPr>
        <p:spPr>
          <a:xfrm>
            <a:off x="647068" y="1905425"/>
            <a:ext cx="8730197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React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fireEvent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"@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testing-library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GreetingDetails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GreetingDetails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behave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Mock für Event-Handler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jest.fn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Komponente Rendern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getByText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4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GreetingDetails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initialPhrase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initialGreeting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="React"   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Ereignis simulieren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fireEvent.click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getByText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("Save"));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Ergebnis überprüfen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toHaveBeenCalledWith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"React");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4339166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Zustandsmanagement</a:t>
            </a:r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5400" dirty="0">
                <a:solidFill>
                  <a:srgbClr val="1778B8"/>
                </a:solidFill>
              </a:rPr>
              <a:t>Globale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9E60B8"/>
                </a:solidFill>
              </a:rPr>
              <a:t>Daten</a:t>
            </a:r>
            <a:endParaRPr lang="de-DE" sz="4000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4429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Daten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208812" y="4356669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111341" y="4687965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7079611" y="267696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2951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Aktionen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546743" y="4366608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230611" y="4298402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251245-63BC-A844-8098-C31B172A5FE1}"/>
              </a:ext>
            </a:extLst>
          </p:cNvPr>
          <p:cNvSpPr/>
          <p:nvPr/>
        </p:nvSpPr>
        <p:spPr>
          <a:xfrm>
            <a:off x="1350476" y="3535673"/>
            <a:ext cx="488263" cy="300831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97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 (?)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Sehr gut integrierbar in vorhandenen Technologie Stack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69464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Optionen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Properties (Durchreichen)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58DDC6B-F877-5645-A162-6407182DC441}"/>
              </a:ext>
            </a:extLst>
          </p:cNvPr>
          <p:cNvGrpSpPr/>
          <p:nvPr/>
        </p:nvGrpSpPr>
        <p:grpSpPr>
          <a:xfrm>
            <a:off x="3215326" y="3220572"/>
            <a:ext cx="2810451" cy="247490"/>
            <a:chOff x="4318321" y="3211725"/>
            <a:chExt cx="2810451" cy="247490"/>
          </a:xfrm>
        </p:grpSpPr>
        <p:sp>
          <p:nvSpPr>
            <p:cNvPr id="6" name="Inhaltsplatzhalter 6">
              <a:extLst>
                <a:ext uri="{FF2B5EF4-FFF2-40B4-BE49-F238E27FC236}">
                  <a16:creationId xmlns:a16="http://schemas.microsoft.com/office/drawing/2014/main" id="{E5B2B2E1-D501-D84C-92BE-3CC0C49B04D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50E7F327-DCDE-7F40-9898-00EFFA6540A9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717006B1-1989-7D4D-9D31-090F28D127D2}"/>
              </a:ext>
            </a:extLst>
          </p:cNvPr>
          <p:cNvCxnSpPr>
            <a:cxnSpLocks/>
          </p:cNvCxnSpPr>
          <p:nvPr/>
        </p:nvCxnSpPr>
        <p:spPr>
          <a:xfrm flipH="1">
            <a:off x="1527417" y="3344317"/>
            <a:ext cx="1942428" cy="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B9DEFC-8159-AA4D-BF84-F5F620A962EB}"/>
              </a:ext>
            </a:extLst>
          </p:cNvPr>
          <p:cNvGrpSpPr/>
          <p:nvPr/>
        </p:nvGrpSpPr>
        <p:grpSpPr>
          <a:xfrm>
            <a:off x="3214563" y="4413029"/>
            <a:ext cx="2810451" cy="247490"/>
            <a:chOff x="4318321" y="3211725"/>
            <a:chExt cx="2810451" cy="247490"/>
          </a:xfrm>
        </p:grpSpPr>
        <p:sp>
          <p:nvSpPr>
            <p:cNvPr id="13" name="Inhaltsplatzhalter 6">
              <a:extLst>
                <a:ext uri="{FF2B5EF4-FFF2-40B4-BE49-F238E27FC236}">
                  <a16:creationId xmlns:a16="http://schemas.microsoft.com/office/drawing/2014/main" id="{3FDCB198-28E1-2740-8CC6-A7E8473B2FE0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7E0446E-3F01-8A49-A512-F0726F65F2A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D1FF7770-33F7-7F4F-8C8B-7256383967EF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068439" y="4521667"/>
            <a:ext cx="1399964" cy="15108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92B0BBD-3794-7543-A95A-6FAB1DFCA4AB}"/>
              </a:ext>
            </a:extLst>
          </p:cNvPr>
          <p:cNvGrpSpPr/>
          <p:nvPr/>
        </p:nvGrpSpPr>
        <p:grpSpPr>
          <a:xfrm>
            <a:off x="3215326" y="5375691"/>
            <a:ext cx="2810451" cy="247490"/>
            <a:chOff x="4318321" y="3211725"/>
            <a:chExt cx="2810451" cy="247490"/>
          </a:xfrm>
        </p:grpSpPr>
        <p:sp>
          <p:nvSpPr>
            <p:cNvPr id="17" name="Inhaltsplatzhalter 6">
              <a:extLst>
                <a:ext uri="{FF2B5EF4-FFF2-40B4-BE49-F238E27FC236}">
                  <a16:creationId xmlns:a16="http://schemas.microsoft.com/office/drawing/2014/main" id="{228B092E-9D7A-EC47-85E9-EE2B7600DE19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C21580C-3622-DE44-ABEB-3E2518E5882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947703" y="5499436"/>
            <a:ext cx="2522142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397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Optionen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Mittels </a:t>
            </a:r>
            <a:r>
              <a:rPr lang="de-DE" dirty="0" err="1">
                <a:solidFill>
                  <a:srgbClr val="36544F"/>
                </a:solidFill>
              </a:rPr>
              <a:t>Context</a:t>
            </a:r>
            <a:r>
              <a:rPr lang="de-DE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b="0" dirty="0">
                <a:solidFill>
                  <a:srgbClr val="1778B8"/>
                </a:solidFill>
              </a:rPr>
              <a:t>Provider</a:t>
            </a:r>
            <a:r>
              <a:rPr lang="de-DE" b="0" dirty="0">
                <a:solidFill>
                  <a:srgbClr val="36544F"/>
                </a:solidFill>
              </a:rPr>
              <a:t> bietet Daten an</a:t>
            </a:r>
          </a:p>
          <a:p>
            <a:pPr lvl="1"/>
            <a:r>
              <a:rPr lang="de-DE" dirty="0">
                <a:solidFill>
                  <a:srgbClr val="1778B8"/>
                </a:solidFill>
              </a:rPr>
              <a:t>Consumer</a:t>
            </a:r>
            <a:r>
              <a:rPr lang="de-DE" dirty="0"/>
              <a:t> kann auf Daten zugreifen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91EC5DA-84D6-E544-9D4C-FF50A8899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7751" y="2449437"/>
            <a:ext cx="3251200" cy="40259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88899" y="2449437"/>
            <a:ext cx="2574273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270696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Provider stellt globale Daten und Aktionen zur Verfügung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32230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GreetingContext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createContext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GreetingProvider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children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[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]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([]);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[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]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("");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GreetingContext.Provider</a:t>
            </a:r>
            <a:r>
              <a:rPr lang="de-DE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={{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setGreetings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setFilter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       {</a:t>
            </a:r>
            <a:r>
              <a:rPr lang="de-DE" sz="1463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children</a:t>
            </a:r>
            <a:r>
              <a:rPr lang="de-DE" sz="1463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&lt;/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GreetingContext.Provider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81356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 des Providers in die Komponenten-Hierarchie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45037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GreetingProvider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GreetingProvider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function</a:t>
            </a:r>
            <a:r>
              <a:rPr lang="de-DE" sz="1600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sz="1600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00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GreetingProvider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	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&lt;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div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="Main"&gt;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="Title"&gt;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&lt;Counter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filtered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={3} total={11} /&gt;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Left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Greeting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Right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&lt;Chart /&gt;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&lt;/div&gt;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GreetingProvider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600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D31EEF2D-7314-8042-A568-BC5BAE1AF5A5}"/>
              </a:ext>
            </a:extLst>
          </p:cNvPr>
          <p:cNvGrpSpPr/>
          <p:nvPr/>
        </p:nvGrpSpPr>
        <p:grpSpPr>
          <a:xfrm>
            <a:off x="6318571" y="4020672"/>
            <a:ext cx="2810451" cy="247490"/>
            <a:chOff x="4318321" y="3211725"/>
            <a:chExt cx="2810451" cy="247490"/>
          </a:xfrm>
        </p:grpSpPr>
        <p:sp>
          <p:nvSpPr>
            <p:cNvPr id="7" name="Inhaltsplatzhalter 6">
              <a:extLst>
                <a:ext uri="{FF2B5EF4-FFF2-40B4-BE49-F238E27FC236}">
                  <a16:creationId xmlns:a16="http://schemas.microsoft.com/office/drawing/2014/main" id="{A4334C3D-91AC-F34F-9E00-D24804950C1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Zugriff auf </a:t>
              </a:r>
              <a:r>
                <a:rPr lang="de-DE" sz="1200" b="1" spc="41" dirty="0" err="1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Context</a:t>
              </a: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 möglich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05D2A402-89D6-384D-8C72-40D46B194B5B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C8FEC2FD-B313-804A-8252-9EB9AB409944}"/>
              </a:ext>
            </a:extLst>
          </p:cNvPr>
          <p:cNvCxnSpPr>
            <a:cxnSpLocks/>
          </p:cNvCxnSpPr>
          <p:nvPr/>
        </p:nvCxnSpPr>
        <p:spPr>
          <a:xfrm flipH="1">
            <a:off x="2937510" y="4127272"/>
            <a:ext cx="3635580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21">
            <a:extLst>
              <a:ext uri="{FF2B5EF4-FFF2-40B4-BE49-F238E27FC236}">
                <a16:creationId xmlns:a16="http://schemas.microsoft.com/office/drawing/2014/main" id="{950BF61D-F888-A343-BBE7-800F117E8AEE}"/>
              </a:ext>
            </a:extLst>
          </p:cNvPr>
          <p:cNvCxnSpPr>
            <a:cxnSpLocks/>
          </p:cNvCxnSpPr>
          <p:nvPr/>
        </p:nvCxnSpPr>
        <p:spPr>
          <a:xfrm flipH="1">
            <a:off x="2531745" y="4845457"/>
            <a:ext cx="4040666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702072E5-93CD-F24C-804B-E18CA4286F50}"/>
              </a:ext>
            </a:extLst>
          </p:cNvPr>
          <p:cNvCxnSpPr>
            <a:cxnSpLocks/>
          </p:cNvCxnSpPr>
          <p:nvPr/>
        </p:nvCxnSpPr>
        <p:spPr>
          <a:xfrm flipH="1">
            <a:off x="5690235" y="3388132"/>
            <a:ext cx="882176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21">
            <a:extLst>
              <a:ext uri="{FF2B5EF4-FFF2-40B4-BE49-F238E27FC236}">
                <a16:creationId xmlns:a16="http://schemas.microsoft.com/office/drawing/2014/main" id="{619789A0-8E30-1246-ABFB-42E644A2ECD3}"/>
              </a:ext>
            </a:extLst>
          </p:cNvPr>
          <p:cNvCxnSpPr>
            <a:cxnSpLocks/>
          </p:cNvCxnSpPr>
          <p:nvPr/>
        </p:nvCxnSpPr>
        <p:spPr>
          <a:xfrm flipV="1">
            <a:off x="6572411" y="3388133"/>
            <a:ext cx="0" cy="1457324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76918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Verwenden des </a:t>
            </a:r>
            <a:r>
              <a:rPr lang="de-DE" dirty="0" err="1"/>
              <a:t>Contexts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4011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GreetingContext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GreetingProvider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function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GreetingMaster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{</a:t>
            </a:r>
            <a:r>
              <a:rPr lang="de-DE" sz="1600" b="1" dirty="0" err="1">
                <a:solidFill>
                  <a:srgbClr val="3F831E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de-DE" sz="1600" b="1" dirty="0" err="1">
                <a:solidFill>
                  <a:srgbClr val="3F831E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setFilter</a:t>
            </a:r>
            <a:r>
              <a:rPr lang="de-DE" sz="1600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 = </a:t>
            </a:r>
            <a:r>
              <a:rPr lang="de-DE" sz="1600" dirty="0" err="1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de-DE" sz="1600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useContext</a:t>
            </a:r>
            <a:r>
              <a:rPr lang="de-DE" sz="1600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GreetingContext</a:t>
            </a:r>
            <a:r>
              <a:rPr lang="de-DE" sz="1600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600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filteredGreetings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filterGreetings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b="1" dirty="0" err="1">
                <a:solidFill>
                  <a:srgbClr val="3F831E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b="1" dirty="0" err="1">
                <a:solidFill>
                  <a:srgbClr val="3F831E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600" dirty="0">
              <a:solidFill>
                <a:srgbClr val="398BC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" charset="0"/>
            </a:endParaRPr>
          </a:p>
          <a:p>
            <a:r>
              <a:rPr lang="de-DE" sz="1600" dirty="0">
                <a:solidFill>
                  <a:srgbClr val="398B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return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&lt;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table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{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filteredGreetings.map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=&gt;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   &lt;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tr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onClick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={() =&gt; 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setFilter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greeting.name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)}&gt;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     &lt;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td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&gt;{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greeting.name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}&lt;/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td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&gt;&lt;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td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&gt;{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greeting.phrase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}&lt;/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td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    &lt;/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)}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     &lt;/</a:t>
            </a:r>
            <a:r>
              <a:rPr lang="de-DE" sz="160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table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" charset="0"/>
              </a:rPr>
              <a:t>&gt;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de-DE" sz="1600" dirty="0">
              <a:solidFill>
                <a:srgbClr val="1A1A1A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22397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Optionen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externem State Management </a:t>
            </a:r>
            <a:endParaRPr lang="de-DE" dirty="0">
              <a:solidFill>
                <a:srgbClr val="36544F"/>
              </a:solidFill>
            </a:endParaRPr>
          </a:p>
          <a:p>
            <a:pPr lvl="1"/>
            <a:r>
              <a:rPr lang="de-DE" b="0" dirty="0" err="1">
                <a:solidFill>
                  <a:srgbClr val="1778B8"/>
                </a:solidFill>
              </a:rPr>
              <a:t>MobX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dirty="0" err="1">
                <a:solidFill>
                  <a:srgbClr val="1778B8"/>
                </a:solidFill>
              </a:rPr>
              <a:t>Redux</a:t>
            </a:r>
            <a:endParaRPr lang="de-DE" dirty="0">
              <a:solidFill>
                <a:srgbClr val="1778B8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785" y="2449437"/>
            <a:ext cx="3298651" cy="395071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91EC5DA-84D6-E544-9D4C-FF50A8899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67751" y="2449437"/>
            <a:ext cx="3251200" cy="40259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59361" y="2449437"/>
            <a:ext cx="6455739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7708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Externes </a:t>
            </a:r>
            <a:r>
              <a:rPr lang="de-DE" dirty="0" err="1"/>
              <a:t>StateManagement</a:t>
            </a:r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1500" dirty="0" err="1"/>
              <a:t>Redux</a:t>
            </a:r>
            <a:endParaRPr lang="de-DE" sz="8000" dirty="0"/>
          </a:p>
        </p:txBody>
      </p:sp>
    </p:spTree>
    <p:extLst>
      <p:ext uri="{BB962C8B-B14F-4D97-AF65-F5344CB8AC3E}">
        <p14:creationId xmlns:p14="http://schemas.microsoft.com/office/powerpoint/2010/main" val="34204596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Komponentenhierarchien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175490" y="4978574"/>
            <a:ext cx="993247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Probleme: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Wohin mit gemeinsamen Zustand? (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Greetings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3 Komponenten!)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Verteilter Zustand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"Gott-Komponenten" 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Kopplung UI und Fach-Logik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2153" y="1017733"/>
            <a:ext cx="7561695" cy="373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347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Externes State Management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Extern: Zustand wandert aus den UI 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Zentral: Zustand wandert in einen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Architektur Pattern und Implementierung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-unabhängig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Bindings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u.a. auch für Angular und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60102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RENDER ZYKLUS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03" y="1285752"/>
            <a:ext cx="7701395" cy="527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370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 (?)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Sehr gut integrierbar in vorhandenen Technologie Stack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Bewusste Verstöße gegen Best Practices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57952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-basierte </a:t>
            </a:r>
            <a:r>
              <a:rPr lang="de-DE" dirty="0" err="1"/>
              <a:t>React</a:t>
            </a:r>
            <a:r>
              <a:rPr lang="de-DE" dirty="0"/>
              <a:t>-Anwendung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163" y="1146220"/>
            <a:ext cx="9307143" cy="53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48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Zugriff auf globalen Zustand mit </a:t>
            </a:r>
            <a:r>
              <a:rPr lang="de-DE" dirty="0" err="1"/>
              <a:t>useSelector</a:t>
            </a:r>
            <a:r>
              <a:rPr lang="de-DE" dirty="0"/>
              <a:t>-Hook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3493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react-redux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</a:rPr>
              <a:t>,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= 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({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state.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b="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state.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endParaRPr lang="de-DE" sz="1463" b="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... // Tabelle mit gefilterten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75843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Auslösen von Actions mit </a:t>
            </a:r>
            <a:r>
              <a:rPr lang="de-DE" dirty="0" err="1"/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339859" y="1477104"/>
            <a:ext cx="9362941" cy="45737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useSelector</a:t>
            </a:r>
            <a:r>
              <a:rPr lang="de-DE" sz="1463" b="1" dirty="0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useDispatch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react-redux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useSelector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(...);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dispatch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useDispatch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rowClick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dispatch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({</a:t>
            </a:r>
          </a:p>
          <a:p>
            <a:pPr>
              <a:lnSpc>
                <a:spcPct val="120000"/>
              </a:lnSpc>
            </a:pPr>
            <a:r>
              <a:rPr lang="de-DE" sz="1463" b="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de-DE" sz="1463" b="1" dirty="0">
                <a:solidFill>
                  <a:srgbClr val="B04432"/>
                </a:solidFill>
                <a:latin typeface="Source Code Pro" charset="0"/>
                <a:ea typeface="Source Code Pro" charset="0"/>
                <a:cs typeface="Source Code Pro" charset="0"/>
              </a:rPr>
              <a:t>type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"FILTER_SELECTED", </a:t>
            </a:r>
            <a:r>
              <a:rPr lang="de-DE" sz="1463" b="1" dirty="0" err="1">
                <a:solidFill>
                  <a:srgbClr val="B04432"/>
                </a:solidFill>
                <a:latin typeface="Source Code Pro" charset="0"/>
                <a:ea typeface="Source Code Pro" charset="0"/>
              </a:rPr>
              <a:t>payload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{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greeting.filter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  })</a:t>
            </a: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...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onClick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={()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rowClick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)}&gt;...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...&lt;/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33088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Reducer</a:t>
            </a:r>
            <a:r>
              <a:rPr lang="de-DE" dirty="0"/>
              <a:t>-Funktion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Reguläre, pure, JavaScript-Funktion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React-unabhängig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Mehrere 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 pro Anwendung die Regel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602999" y="3540219"/>
            <a:ext cx="5295131" cy="2952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filterReducer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"",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action.type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case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"FILTER_SELECTED":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action.payload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case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"FILTER_CLEARED":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"";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default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   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152141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Typsicheres React</a:t>
            </a:r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1500" dirty="0">
                <a:ea typeface="Montserrat" charset="0"/>
                <a:cs typeface="Montserrat" charset="0"/>
              </a:rPr>
              <a:t>TypeScript</a:t>
            </a:r>
            <a:endParaRPr lang="de-DE" sz="8000" dirty="0"/>
          </a:p>
        </p:txBody>
      </p:sp>
    </p:spTree>
    <p:extLst>
      <p:ext uri="{BB962C8B-B14F-4D97-AF65-F5344CB8AC3E}">
        <p14:creationId xmlns:p14="http://schemas.microsoft.com/office/powerpoint/2010/main" val="117774848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92756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TypeScript In React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2647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Typ-Angaben für typsichere Artefakte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State (kann abgeleitet werden)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Komponenten Properties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 State und Actions</a:t>
            </a: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933438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Demo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947436"/>
            <a:ext cx="94996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dirty="0">
                <a:latin typeface="Source Sans Pro" charset="0"/>
                <a:ea typeface="Source Sans Pro" charset="0"/>
                <a:cs typeface="Source Sans Pro" charset="0"/>
              </a:rPr>
              <a:t>Typen für </a:t>
            </a:r>
            <a:r>
              <a:rPr lang="de-DE" dirty="0" err="1"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dirty="0">
                <a:latin typeface="Source Sans Pro" charset="0"/>
                <a:ea typeface="Source Sans Pro" charset="0"/>
                <a:cs typeface="Source Sans Pro" charset="0"/>
              </a:rPr>
              <a:t> Komponenten</a:t>
            </a:r>
          </a:p>
          <a:p>
            <a:pPr algn="ctr">
              <a:lnSpc>
                <a:spcPct val="120000"/>
              </a:lnSpc>
            </a:pPr>
            <a:r>
              <a:rPr lang="de-DE" dirty="0">
                <a:latin typeface="Source Sans Pro" charset="0"/>
                <a:ea typeface="Source Sans Pro" charset="0"/>
                <a:cs typeface="Source Sans Pro" charset="0"/>
              </a:rPr>
              <a:t>Fehlermeldung und Code </a:t>
            </a:r>
            <a:r>
              <a:rPr lang="de-DE" dirty="0" err="1">
                <a:latin typeface="Source Sans Pro" charset="0"/>
                <a:ea typeface="Source Sans Pro" charset="0"/>
                <a:cs typeface="Source Sans Pro" charset="0"/>
              </a:rPr>
              <a:t>Completion</a:t>
            </a:r>
            <a:r>
              <a:rPr lang="de-DE" dirty="0">
                <a:latin typeface="Source Sans Pro" charset="0"/>
                <a:ea typeface="Source Sans Pro" charset="0"/>
                <a:cs typeface="Source Sans Pro" charset="0"/>
              </a:rPr>
              <a:t> in der IDE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927" y="2070606"/>
            <a:ext cx="9130145" cy="451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8132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conceptpeople-react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</a:t>
            </a:r>
            <a:r>
              <a:rPr lang="de-DE" sz="2000" b="1" dirty="0">
                <a:solidFill>
                  <a:srgbClr val="36544F"/>
                </a:solidFill>
              </a:rPr>
              <a:t>-training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04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ist sehr stabil</a:t>
            </a:r>
          </a:p>
          <a:p>
            <a:r>
              <a:rPr lang="de-DE" b="0" dirty="0">
                <a:solidFill>
                  <a:srgbClr val="36544F"/>
                </a:solidFill>
              </a:rPr>
              <a:t>Erste 16er-Version im September 2017</a:t>
            </a:r>
          </a:p>
          <a:p>
            <a:r>
              <a:rPr lang="de-DE" b="0" dirty="0">
                <a:solidFill>
                  <a:srgbClr val="36544F"/>
                </a:solidFill>
              </a:rPr>
              <a:t>Seitdem nur Minor-Versionen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sehr viele neue Features, inklusive neuer Hooks API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Gut geeignet für langlaufende Anwendungen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212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/>
              <a:t>- Stabilität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C31ADB-488E-F14A-A120-332729FAD4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9536"/>
          <a:stretch/>
        </p:blipFill>
        <p:spPr>
          <a:xfrm>
            <a:off x="1895094" y="1130808"/>
            <a:ext cx="6591300" cy="157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/>
              <a:t>- Stabilität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CC31ADB-488E-F14A-A120-332729FAD4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222"/>
          <a:stretch/>
        </p:blipFill>
        <p:spPr>
          <a:xfrm>
            <a:off x="1895094" y="1130808"/>
            <a:ext cx="6591300" cy="335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576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2949</Words>
  <Application>Microsoft Macintosh PowerPoint</Application>
  <PresentationFormat>A4-Papier (210 x 297 mm)</PresentationFormat>
  <Paragraphs>656</Paragraphs>
  <Slides>68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68</vt:i4>
      </vt:variant>
    </vt:vector>
  </HeadingPairs>
  <TitlesOfParts>
    <vt:vector size="80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ConceptPeople Hamburg | Dezember 2019 | @nilshartmann</vt:lpstr>
      <vt:lpstr>https://nilshartmann.net</vt:lpstr>
      <vt:lpstr>https://reactbuch.de</vt:lpstr>
      <vt:lpstr>React</vt:lpstr>
      <vt:lpstr>React</vt:lpstr>
      <vt:lpstr>React</vt:lpstr>
      <vt:lpstr>React</vt:lpstr>
      <vt:lpstr>React - Stabilität</vt:lpstr>
      <vt:lpstr>React - Stabilität</vt:lpstr>
      <vt:lpstr>React - Stabilität</vt:lpstr>
      <vt:lpstr>Beispiel: Die Greeting App</vt:lpstr>
      <vt:lpstr>Komponenten</vt:lpstr>
      <vt:lpstr>Komponenten</vt:lpstr>
      <vt:lpstr>Greeting App: Komponenten</vt:lpstr>
      <vt:lpstr>praktisch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Komponenten werden zu Applikationen aggregiert</vt:lpstr>
      <vt:lpstr>Komponente einbinden</vt:lpstr>
      <vt:lpstr>Arbeiten mit veränderlichen Daten</vt:lpstr>
      <vt:lpstr>Beispiel: Eingabefeld</vt:lpstr>
      <vt:lpstr>React Hooks API</vt:lpstr>
      <vt:lpstr>Beispiel: Eingabefeld</vt:lpstr>
      <vt:lpstr>Beispiel: Eingabefeld</vt:lpstr>
      <vt:lpstr>Beispiel: Eingabefeld</vt:lpstr>
      <vt:lpstr>Beispiel: Eingabefeld</vt:lpstr>
      <vt:lpstr>React: Uni directional dataflow</vt:lpstr>
      <vt:lpstr>Rendering von Komponenten</vt:lpstr>
      <vt:lpstr>Rendering von Komponenten</vt:lpstr>
      <vt:lpstr>Rendering von Komponenten</vt:lpstr>
      <vt:lpstr>Beispiel: Daten vom Server laden</vt:lpstr>
      <vt:lpstr>Beispiel: Daten vom Server laden</vt:lpstr>
      <vt:lpstr>Beispiel: Daten vom Server laden</vt:lpstr>
      <vt:lpstr>Von der Komponente zur Anwendung</vt:lpstr>
      <vt:lpstr>Komponentenhierarchien</vt:lpstr>
      <vt:lpstr>Komponentenhierarchien</vt:lpstr>
      <vt:lpstr>Komponentenhierarchien</vt:lpstr>
      <vt:lpstr>Beispiel: Kommunikation per Callback-Funktion</vt:lpstr>
      <vt:lpstr>Beispiel: Kommunikation per Callback-Funktion</vt:lpstr>
      <vt:lpstr>Beispiel: Kommunikation per Callback-Funktion</vt:lpstr>
      <vt:lpstr>Beispiel: Routing und Deep Links</vt:lpstr>
      <vt:lpstr>Beispiel: Testen</vt:lpstr>
      <vt:lpstr>Zustandsmanagement</vt:lpstr>
      <vt:lpstr>Globale Daten</vt:lpstr>
      <vt:lpstr>Globale Daten</vt:lpstr>
      <vt:lpstr>Optionen</vt:lpstr>
      <vt:lpstr>Optionen</vt:lpstr>
      <vt:lpstr>Beispiel: React Context</vt:lpstr>
      <vt:lpstr>Beispiel: React Context</vt:lpstr>
      <vt:lpstr>Beispiel: React Context</vt:lpstr>
      <vt:lpstr>Optionen</vt:lpstr>
      <vt:lpstr>Externes StateManagement</vt:lpstr>
      <vt:lpstr>Komponentenhierarchien</vt:lpstr>
      <vt:lpstr>Externes State Management</vt:lpstr>
      <vt:lpstr>REACT RENDER ZYKLUS</vt:lpstr>
      <vt:lpstr>Redux-basierte React-Anwendung</vt:lpstr>
      <vt:lpstr>Beispiel: Redux</vt:lpstr>
      <vt:lpstr>Beispiel: Redux</vt:lpstr>
      <vt:lpstr>Beispiel: Redux</vt:lpstr>
      <vt:lpstr>Typsicheres React</vt:lpstr>
      <vt:lpstr>TypeScript auf einen Blick</vt:lpstr>
      <vt:lpstr>TypeScript In React</vt:lpstr>
      <vt:lpstr>TypeScript Demo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901</cp:revision>
  <cp:lastPrinted>2019-01-27T23:15:14Z</cp:lastPrinted>
  <dcterms:created xsi:type="dcterms:W3CDTF">2016-03-28T15:59:53Z</dcterms:created>
  <dcterms:modified xsi:type="dcterms:W3CDTF">2019-12-01T22:04:15Z</dcterms:modified>
</cp:coreProperties>
</file>

<file path=docProps/thumbnail.jpeg>
</file>